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0" autoAdjust="0"/>
  </p:normalViewPr>
  <p:slideViewPr>
    <p:cSldViewPr>
      <p:cViewPr>
        <p:scale>
          <a:sx n="100" d="100"/>
          <a:sy n="100" d="100"/>
        </p:scale>
        <p:origin x="-2892" y="-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540001"/>
            <a:ext cx="5657850" cy="3458633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6096000"/>
            <a:ext cx="484632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314450" cy="780203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7315200"/>
            <a:ext cx="5744765" cy="15578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137151"/>
            <a:ext cx="4601765" cy="21780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2048256"/>
            <a:ext cx="2743200" cy="6120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4700" y="2046817"/>
            <a:ext cx="2743200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899833"/>
            <a:ext cx="274320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327392"/>
            <a:ext cx="5829300" cy="79248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128000"/>
            <a:ext cx="5829301" cy="812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508000"/>
            <a:ext cx="5829300" cy="65904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7327037"/>
            <a:ext cx="5829300" cy="792835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34365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8128000"/>
            <a:ext cx="5829300" cy="8168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15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7150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650" y="0"/>
            <a:ext cx="51435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43650" y="7315200"/>
            <a:ext cx="5143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98841" y="7531947"/>
            <a:ext cx="411480" cy="52832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0188DA-847E-4324-8951-5034A6098327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999726" y="5505027"/>
            <a:ext cx="31563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4952314" y="2301240"/>
            <a:ext cx="32511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92A617-35CC-42B3-A787-1F8C0D4F838D}" type="datetimeFigureOut">
              <a:rPr lang="hu-HU" smtClean="0"/>
              <a:t>2018.04.16.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4870" y="187846"/>
            <a:ext cx="309634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THE</a:t>
            </a:r>
            <a:r>
              <a:rPr lang="hu-HU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MOST</a:t>
            </a:r>
            <a:r>
              <a:rPr lang="hu-HU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BEAUTIFUL</a:t>
            </a:r>
            <a:r>
              <a:rPr lang="hu-HU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PLACE</a:t>
            </a:r>
            <a:r>
              <a:rPr lang="hu-HU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TO</a:t>
            </a:r>
            <a:r>
              <a:rPr lang="hu-HU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400" b="1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STAY</a:t>
            </a:r>
            <a:endParaRPr lang="hu-HU" sz="1400" b="1" kern="1000" dirty="0" smtClean="0">
              <a:ln w="18415" cmpd="sng">
                <a:noFill/>
                <a:prstDash val="solid"/>
              </a:ln>
              <a:solidFill>
                <a:schemeClr val="tx2"/>
              </a:solidFill>
              <a:latin typeface="Gill Sans Light"/>
              <a:ea typeface="ＭＳ Ｐゴシック" charset="-128"/>
            </a:endParaRPr>
          </a:p>
          <a:p>
            <a:endParaRPr lang="en-GB" kern="1000" dirty="0" smtClean="0">
              <a:ln w="18415" cmpd="sng">
                <a:noFill/>
                <a:prstDash val="solid"/>
              </a:ln>
              <a:solidFill>
                <a:schemeClr val="tx2"/>
              </a:solidFill>
              <a:latin typeface="Gill Sans Light"/>
              <a:ea typeface="ＭＳ Ｐゴシック" charset="-128"/>
            </a:endParaRPr>
          </a:p>
          <a:p>
            <a:pPr algn="just"/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Opened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in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1894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the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New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York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Palace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was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originally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commissioned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by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the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New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York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Insurance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Company.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It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was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opened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with </a:t>
            </a:r>
            <a:r>
              <a:rPr lang="hu-HU" sz="1100" kern="1000" dirty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185 rooms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and suites. The pearl of the New York Palace building is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the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New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York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Café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which was awarded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the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’Most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Beautiful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Café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in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the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</a:t>
            </a:r>
            <a:r>
              <a:rPr lang="en-GB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World’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 by many city guides.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69902"/>
              </p:ext>
            </p:extLst>
          </p:nvPr>
        </p:nvGraphicFramePr>
        <p:xfrm>
          <a:off x="2996952" y="2465766"/>
          <a:ext cx="3312367" cy="2754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5098"/>
                <a:gridCol w="889768"/>
                <a:gridCol w="1047501"/>
              </a:tblGrid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Type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Number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Size (m2)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Classic room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64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25-35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Superior room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45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40</a:t>
                      </a:r>
                      <a:endParaRPr lang="hu-HU" sz="1100" b="0" dirty="0" smtClean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b="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Deluxe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26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46-62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Exclusive room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20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46-62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Junior Suite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21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61-70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Executive Suite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7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75-94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Suite</a:t>
                      </a:r>
                      <a:r>
                        <a:rPr lang="hu-HU" sz="1100" baseline="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 Esedra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135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Suite Presidential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142</a:t>
                      </a:r>
                      <a:endParaRPr lang="hu-HU" sz="1100" b="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K:\Sales\Mercédesz\PHOTOS\Boscolo Budapest_Lobby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160" y="114399"/>
            <a:ext cx="1368152" cy="208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6632" y="2411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Rooms and Suites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27384" y="2339752"/>
            <a:ext cx="6366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K:\Sales\CD Pictures\Pictures\vegyes\Rooms mix\Superior Room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381" y="2883992"/>
            <a:ext cx="1261018" cy="83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K:\Sales\CD Pictures\NewRooms Boscolo BUD\NewRooms JPEG\Superior Room Boscolo B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3949423"/>
            <a:ext cx="1263891" cy="84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K:\Sales\CD Pictures\Pictures\teljes cd\Rooms\Presidential_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378" y="3949423"/>
            <a:ext cx="1261019" cy="8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K:\Sales\CD Pictures\NewRooms Boscolo BUD\NewRooms JPEG\Executive Suite Boscolo BU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276" y="2853100"/>
            <a:ext cx="1305007" cy="87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>
            <a:off x="-27384" y="5364088"/>
            <a:ext cx="6366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-473587" y="5420707"/>
            <a:ext cx="4125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Wellness – Spa  (</a:t>
            </a:r>
            <a:r>
              <a:rPr lang="en-US" sz="16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8am to 9pm</a:t>
            </a:r>
            <a:r>
              <a:rPr lang="hu-HU" sz="1600" kern="1000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latin typeface="Gill Sans Light"/>
                <a:ea typeface="ＭＳ Ｐゴシック" charset="-128"/>
              </a:rPr>
              <a:t>)</a:t>
            </a:r>
            <a:endParaRPr lang="hu-HU" sz="1600" dirty="0">
              <a:solidFill>
                <a:schemeClr val="tx2"/>
              </a:solidFill>
            </a:endParaRPr>
          </a:p>
        </p:txBody>
      </p:sp>
      <p:pic>
        <p:nvPicPr>
          <p:cNvPr id="27" name="Picture 26" descr="K:\Sales\KEPEK-New York Palace\Spa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7155010"/>
            <a:ext cx="1792698" cy="119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88640" y="5800793"/>
            <a:ext cx="149752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6 treatment rooms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Hairsalon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Fitness </a:t>
            </a: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Pool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Sauna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Turkish bathroom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tx2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996952" y="5364088"/>
            <a:ext cx="0" cy="377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76972" y="5406999"/>
            <a:ext cx="2628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solidFill>
                  <a:schemeClr val="tx2"/>
                </a:solidFill>
                <a:latin typeface="Gill Sans Light"/>
              </a:rPr>
              <a:t>Services and Amenities:</a:t>
            </a:r>
            <a:endParaRPr lang="hu-HU" sz="1600" dirty="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96952" y="5716284"/>
            <a:ext cx="324036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Standard Wi-Fi is complimentary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Business Center</a:t>
            </a:r>
            <a:r>
              <a:rPr lang="en-US" sz="1100" dirty="0">
                <a:solidFill>
                  <a:schemeClr val="tx2"/>
                </a:solidFill>
                <a:latin typeface="Gill Sans Light"/>
              </a:rPr>
              <a:t> 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24-hour </a:t>
            </a:r>
            <a:r>
              <a:rPr lang="hu-HU" sz="1100" dirty="0">
                <a:solidFill>
                  <a:schemeClr val="tx2"/>
                </a:solidFill>
                <a:latin typeface="Gill Sans Light"/>
              </a:rPr>
              <a:t>In-Room Dining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Laundry service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latin typeface="Gill Sans Light"/>
              </a:rPr>
              <a:t>Pillow menu in rooms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Twice-daily housekeeping service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Complimentary mineral water 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Nespresso coffee machine in suites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Airport transfers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  <a:latin typeface="Gill Sans Light"/>
              </a:rPr>
              <a:t>Limousine </a:t>
            </a:r>
            <a:r>
              <a:rPr lang="en-US" sz="1100" dirty="0">
                <a:solidFill>
                  <a:schemeClr val="tx2"/>
                </a:solidFill>
                <a:latin typeface="Gill Sans Light"/>
              </a:rPr>
              <a:t>transfer service 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Valet parking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O</a:t>
            </a:r>
            <a:r>
              <a:rPr lang="en-US" sz="1100" dirty="0">
                <a:solidFill>
                  <a:schemeClr val="tx2"/>
                </a:solidFill>
                <a:latin typeface="Gill Sans Light"/>
              </a:rPr>
              <a:t>n request</a:t>
            </a:r>
            <a:r>
              <a:rPr lang="hu-HU" sz="1100" dirty="0">
                <a:solidFill>
                  <a:schemeClr val="tx2"/>
                </a:solidFill>
                <a:latin typeface="Gill Sans Light"/>
              </a:rPr>
              <a:t> </a:t>
            </a:r>
            <a:r>
              <a:rPr lang="en-US" sz="1100" dirty="0">
                <a:solidFill>
                  <a:schemeClr val="tx2"/>
                </a:solidFill>
                <a:latin typeface="Gill Sans Light"/>
              </a:rPr>
              <a:t>Concierge service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Express check-in/check-out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Check-in at 3pm and check out at 12am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chemeClr val="tx2"/>
                </a:solidFill>
                <a:latin typeface="Gill Sans Light"/>
              </a:rPr>
              <a:t>Safety deposit </a:t>
            </a: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boxes and in-room safe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Refrigerated </a:t>
            </a:r>
            <a:r>
              <a:rPr lang="hu-HU" sz="1100" dirty="0">
                <a:solidFill>
                  <a:schemeClr val="tx2"/>
                </a:solidFill>
                <a:latin typeface="Gill Sans Light"/>
              </a:rPr>
              <a:t>private bar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Doctor </a:t>
            </a:r>
            <a:r>
              <a:rPr lang="hu-HU" sz="1100" dirty="0">
                <a:solidFill>
                  <a:schemeClr val="tx2"/>
                </a:solidFill>
                <a:latin typeface="Gill Sans Light"/>
              </a:rPr>
              <a:t>or nurse on call 24 hours a </a:t>
            </a:r>
            <a:r>
              <a:rPr lang="hu-HU" sz="1100" dirty="0" smtClean="0">
                <a:solidFill>
                  <a:schemeClr val="tx2"/>
                </a:solidFill>
                <a:latin typeface="Gill Sans Light"/>
              </a:rPr>
              <a:t>day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  <a:latin typeface="Gill Sans Light"/>
              </a:rPr>
              <a:t>All </a:t>
            </a:r>
            <a:r>
              <a:rPr lang="en-US" sz="1100" dirty="0">
                <a:solidFill>
                  <a:schemeClr val="tx2"/>
                </a:solidFill>
                <a:latin typeface="Gill Sans Light"/>
              </a:rPr>
              <a:t>credit cards excepted</a:t>
            </a: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hu-HU" sz="1100" dirty="0">
              <a:solidFill>
                <a:schemeClr val="tx2"/>
              </a:solidFill>
              <a:latin typeface="Gill Sans Light"/>
            </a:endParaRP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hu-HU" sz="1100" dirty="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18783" y="107504"/>
            <a:ext cx="538609" cy="77048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New York Palace Budapest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, </a:t>
            </a:r>
            <a:r>
              <a:rPr lang="en-US" sz="12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Autograph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Collection</a:t>
            </a:r>
            <a:r>
              <a:rPr lang="hu-HU" sz="1100" kern="10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            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Erzsébet </a:t>
            </a:r>
            <a:r>
              <a:rPr lang="en-US" sz="1100" kern="10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krt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. 9-1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1.</a:t>
            </a:r>
            <a:r>
              <a:rPr lang="hu-HU" sz="1100" kern="10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Budapest, 1073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- 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Hungary </a:t>
            </a:r>
          </a:p>
          <a:p>
            <a:endParaRPr lang="hu-HU" sz="1100" dirty="0"/>
          </a:p>
        </p:txBody>
      </p:sp>
      <p:pic>
        <p:nvPicPr>
          <p:cNvPr id="1026" name="7429123F-BB6A-4315-8FD0-CDDEF6106F73" descr="D71AA9A0-2E95-4DFC-AFC5-1EFA04DAFC38@ho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04" y="7577286"/>
            <a:ext cx="381422" cy="4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78853554-9B52-4D5F-8796-5F9D05CE9F47" descr="05848544-11AB-4F91-8F68-8856FCA231E3@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" y="489350"/>
            <a:ext cx="1894520" cy="5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6721" y="55956"/>
            <a:ext cx="2963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Gill Sans Light"/>
              </a:rPr>
              <a:t>BAR AND RESTAURANTS</a:t>
            </a:r>
            <a:endParaRPr lang="hu-HU" dirty="0">
              <a:solidFill>
                <a:schemeClr val="tx2"/>
              </a:solidFill>
              <a:latin typeface="Gill Sans Light"/>
            </a:endParaRPr>
          </a:p>
        </p:txBody>
      </p:sp>
      <p:pic>
        <p:nvPicPr>
          <p:cNvPr id="11" name="Picture 10" descr="K:\Sales\CD Pictures\Pictures\teljes cd\Restaurants\Salon Étterem belső 2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90" y="2627784"/>
            <a:ext cx="1287475" cy="85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K:\Sales\Mercédesz\PHOTOS\Boscolo Budapest_Nyugat B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28745"/>
            <a:ext cx="1288717" cy="85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:\Sales\Mercédesz\PHOTOS\Deepwater Restaurant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71" y="418384"/>
            <a:ext cx="1290896" cy="85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K:\Sales\CD Pictures\Pictures\teljes cd\café\_MG_0477•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91" y="1547664"/>
            <a:ext cx="1288805" cy="85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61658"/>
              </p:ext>
            </p:extLst>
          </p:nvPr>
        </p:nvGraphicFramePr>
        <p:xfrm>
          <a:off x="332656" y="1619672"/>
          <a:ext cx="402375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502"/>
                <a:gridCol w="1008112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Name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Seats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Opening</a:t>
                      </a:r>
                      <a:r>
                        <a:rPr lang="hu-HU" sz="1100" baseline="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 </a:t>
                      </a:r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hours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New York Cafe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150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8:00 – 24:00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Salon</a:t>
                      </a:r>
                      <a:r>
                        <a:rPr lang="hu-HU" sz="1100" baseline="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 Restaurant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30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18:00 – 24:00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Deepwater Restaurant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130 - 140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12:00 – 24:00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Nyugat Bar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20-25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>
                          <a:solidFill>
                            <a:schemeClr val="tx2"/>
                          </a:solidFill>
                          <a:latin typeface="Gill Sans Light"/>
                        </a:rPr>
                        <a:t>18:00 – 24:00</a:t>
                      </a:r>
                      <a:endParaRPr lang="hu-HU" sz="1100" dirty="0">
                        <a:solidFill>
                          <a:schemeClr val="tx2"/>
                        </a:solidFill>
                        <a:latin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-27384" y="3851920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18783" y="395536"/>
            <a:ext cx="538609" cy="77048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Boscolo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Budapest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, </a:t>
            </a:r>
            <a:r>
              <a:rPr lang="en-US" sz="12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Autograph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Collection</a:t>
            </a:r>
            <a:r>
              <a:rPr lang="hu-HU" sz="1100" kern="10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            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Erzsébet </a:t>
            </a:r>
            <a:r>
              <a:rPr lang="en-US" sz="1100" kern="10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krt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. 9-1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1.</a:t>
            </a:r>
            <a:r>
              <a:rPr lang="hu-HU" sz="1100" kern="1000" dirty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 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Budapest, 1073 </a:t>
            </a:r>
            <a:r>
              <a:rPr lang="hu-HU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- </a:t>
            </a:r>
            <a:r>
              <a:rPr lang="en-US" sz="1100" kern="10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ＭＳ Ｐゴシック" charset="-128"/>
              </a:rPr>
              <a:t>Hungary </a:t>
            </a:r>
          </a:p>
          <a:p>
            <a:endParaRPr lang="hu-HU" sz="11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70087"/>
              </p:ext>
            </p:extLst>
          </p:nvPr>
        </p:nvGraphicFramePr>
        <p:xfrm>
          <a:off x="47329" y="4279992"/>
          <a:ext cx="6189985" cy="45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070"/>
                <a:gridCol w="836688"/>
                <a:gridCol w="348620"/>
                <a:gridCol w="378500"/>
                <a:gridCol w="497946"/>
                <a:gridCol w="542322"/>
                <a:gridCol w="513055"/>
                <a:gridCol w="559696"/>
                <a:gridCol w="513055"/>
                <a:gridCol w="513055"/>
                <a:gridCol w="652978"/>
              </a:tblGrid>
              <a:tr h="546109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 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DIMENSIONS (M)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SIZE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HIGH (M)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THEATRE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CLASS-ROOM</a:t>
                      </a:r>
                      <a:endParaRPr lang="en-US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U-SHAPE</a:t>
                      </a:r>
                      <a:endParaRPr lang="en-US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BOARD</a:t>
                      </a:r>
                      <a:endParaRPr lang="en-US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BANQUET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COCKTAIL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CABARET</a:t>
                      </a:r>
                      <a:endParaRPr lang="en-US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477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ROMA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20,9×20,9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436,8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4,2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500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180/270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44/66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33/32/320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550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231/288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3011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ROMA FOYERS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31,77×11,25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770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6,24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450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PRAGUE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4,9×13,4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66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2,55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70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24/36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20/30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5/4/40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35/36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VENEZIA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5,23×13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67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2,55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70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24/36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20/30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5/4/40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35/36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3011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ROMA+PRAGUE</a:t>
                      </a:r>
                      <a:r>
                        <a:rPr lang="hu-HU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+</a:t>
                      </a:r>
                    </a:p>
                    <a:p>
                      <a:pPr algn="ctr" fontAlgn="ctr"/>
                      <a:r>
                        <a:rPr lang="hu-HU" sz="700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VENEZIA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31,03×29,9×7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570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480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650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BUDAPEST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9,5×5,9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56,05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2,75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20/30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4/3/30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28/27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ROSSINI</a:t>
                      </a:r>
                      <a:endParaRPr lang="hu-HU" sz="700" b="1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31,87×5,6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180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2,9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150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40/60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44/66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40/60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10/9/99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70/81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VIVALDI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22,5×5,6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127,21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3,3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46/69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40/60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36/57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9/8/80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63/72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PUCCINI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5,28×7,46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39,42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2,98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56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22/33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12/18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4/3/30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28/27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VERDI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5,32×8,14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43,3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2,98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56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22/33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12/18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4/3/30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28/27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BELLINI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8,45×5,6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47,6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20/30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12/18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3/2/20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21/18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DONIZETTI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8,6×5,6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25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MONTEVERDI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14,49×5.5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80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3,8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96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28/42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28/40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20/30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5/4/x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35/36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3011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LOBBY AREA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21,2×13,74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291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 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 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 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 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x/20/200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250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 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3011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WHITE SALON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12,44×5,24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65,28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90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20/30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5/5/55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100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35/45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  <a:tr h="2310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RED SALON</a:t>
                      </a:r>
                      <a:endParaRPr lang="hu-HU" sz="700" b="1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5,6×8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45,8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5,08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60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/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16/24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12/14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3/3/33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40</a:t>
                      </a:r>
                      <a:endParaRPr lang="hu-HU" sz="700" b="0" i="0" u="none" strike="noStrike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solidFill>
                            <a:schemeClr val="tx2"/>
                          </a:solidFill>
                          <a:effectLst/>
                          <a:latin typeface="Gill Sans Light"/>
                        </a:rPr>
                        <a:t>21/27</a:t>
                      </a:r>
                      <a:endParaRPr lang="hu-HU" sz="700" b="0" i="0" u="none" strike="noStrike" dirty="0">
                        <a:solidFill>
                          <a:schemeClr val="tx2"/>
                        </a:solidFill>
                        <a:effectLst/>
                        <a:latin typeface="Gill Sans Light"/>
                      </a:endParaRPr>
                    </a:p>
                  </a:txBody>
                  <a:tcPr marL="9819" marR="9819" marT="9819" marB="0" anchor="ctr"/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2391308" y="384792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Gill Sans Light"/>
              </a:rPr>
              <a:t>Meeting rooms</a:t>
            </a:r>
            <a:endParaRPr lang="hu-HU" dirty="0">
              <a:solidFill>
                <a:schemeClr val="tx2"/>
              </a:solidFill>
              <a:latin typeface="Gill Sans Light"/>
            </a:endParaRPr>
          </a:p>
        </p:txBody>
      </p:sp>
      <p:pic>
        <p:nvPicPr>
          <p:cNvPr id="15" name="7429123F-BB6A-4315-8FD0-CDDEF6106F73" descr="D71AA9A0-2E95-4DFC-AFC5-1EFA04DAFC38@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04" y="7577286"/>
            <a:ext cx="381422" cy="4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78853554-9B52-4D5F-8796-5F9D05CE9F47" descr="05848544-11AB-4F91-8F68-8856FCA231E3@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" y="489350"/>
            <a:ext cx="1894520" cy="5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134</TotalTime>
  <Words>456</Words>
  <Application>Microsoft Office PowerPoint</Application>
  <PresentationFormat>On-screen Show (4:3)</PresentationFormat>
  <Paragraphs>267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Adjacency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 Manager</dc:creator>
  <cp:lastModifiedBy>PR Manager</cp:lastModifiedBy>
  <cp:revision>22</cp:revision>
  <dcterms:created xsi:type="dcterms:W3CDTF">2017-10-17T10:02:27Z</dcterms:created>
  <dcterms:modified xsi:type="dcterms:W3CDTF">2018-04-16T12:18:05Z</dcterms:modified>
</cp:coreProperties>
</file>